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sldIdLst>
    <p:sldId id="274" r:id="rId5"/>
    <p:sldId id="272" r:id="rId6"/>
    <p:sldId id="258" r:id="rId7"/>
    <p:sldId id="264" r:id="rId8"/>
    <p:sldId id="259" r:id="rId9"/>
    <p:sldId id="265" r:id="rId10"/>
    <p:sldId id="277" r:id="rId11"/>
    <p:sldId id="260" r:id="rId12"/>
    <p:sldId id="278" r:id="rId13"/>
    <p:sldId id="276" r:id="rId14"/>
    <p:sldId id="261" r:id="rId15"/>
    <p:sldId id="279" r:id="rId16"/>
    <p:sldId id="280" r:id="rId17"/>
    <p:sldId id="26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60" autoAdjust="0"/>
  </p:normalViewPr>
  <p:slideViewPr>
    <p:cSldViewPr snapToGrid="0">
      <p:cViewPr varScale="1">
        <p:scale>
          <a:sx n="136" d="100"/>
          <a:sy n="136" d="100"/>
        </p:scale>
        <p:origin x="12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CBB22-55BF-486C-9694-9FA6C68BB667}" type="datetimeFigureOut">
              <a:rPr lang="fr-CA" smtClean="0"/>
              <a:t>2025-02-27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31B92-81EB-4869-9B17-142F520BEAF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379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4621-8985-2592-0CFF-088D88B6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0CBEF-7D53-4C7C-DF4A-96C808DF9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B901F2-900E-6F93-E981-E82C9A179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Schéma de haut niveau de votre pipeline de bout en bout </a:t>
            </a:r>
          </a:p>
          <a:p>
            <a:pPr marL="171450" indent="-171450">
              <a:buFontTx/>
              <a:buChar char="-"/>
            </a:pPr>
            <a:r>
              <a:rPr lang="fr-FR" dirty="0"/>
              <a:t>Outils et technologies utilisés </a:t>
            </a:r>
          </a:p>
          <a:p>
            <a:pPr marL="171450" indent="-171450">
              <a:buFontTx/>
              <a:buChar char="-"/>
            </a:pPr>
            <a:r>
              <a:rPr lang="fr-FR" dirty="0"/>
              <a:t>Décisions d'infrastructure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E816D-D518-B50F-5681-D3668BEF8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23593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Défis majeurs rencontrés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Comportements inattendus observés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Performance en production vs. entraînement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Incidents de dérive des données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5547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446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8026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dagshub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Pros:</a:t>
            </a:r>
          </a:p>
          <a:p>
            <a:pPr marL="171450" indent="-171450">
              <a:buFontTx/>
              <a:buChar char="-"/>
            </a:pPr>
            <a:r>
              <a:rPr lang="en-US" b="0" dirty="0" err="1"/>
              <a:t>serveur</a:t>
            </a:r>
            <a:r>
              <a:rPr lang="en-US" b="0" dirty="0"/>
              <a:t> </a:t>
            </a:r>
            <a:r>
              <a:rPr lang="en-US" b="0" dirty="0" err="1"/>
              <a:t>mlflow</a:t>
            </a:r>
            <a:r>
              <a:rPr lang="en-US" b="0" dirty="0"/>
              <a:t> </a:t>
            </a:r>
            <a:r>
              <a:rPr lang="en-US" b="0" dirty="0" err="1"/>
              <a:t>intégré</a:t>
            </a:r>
            <a:endParaRPr lang="en-US" b="0" dirty="0"/>
          </a:p>
          <a:p>
            <a:pPr marL="171450" indent="-171450">
              <a:buFontTx/>
              <a:buChar char="-"/>
            </a:pPr>
            <a:r>
              <a:rPr lang="en-US" b="0" dirty="0" err="1"/>
              <a:t>affichage</a:t>
            </a:r>
            <a:r>
              <a:rPr lang="en-US" b="0" dirty="0"/>
              <a:t> des </a:t>
            </a:r>
            <a:r>
              <a:rPr lang="en-US" b="0" dirty="0" err="1"/>
              <a:t>fichiers</a:t>
            </a:r>
            <a:r>
              <a:rPr lang="en-US" b="0" dirty="0"/>
              <a:t> </a:t>
            </a:r>
            <a:r>
              <a:rPr lang="en-US" b="0" dirty="0" err="1"/>
              <a:t>trackés</a:t>
            </a:r>
            <a:r>
              <a:rPr lang="en-US" b="0" dirty="0"/>
              <a:t> par </a:t>
            </a:r>
            <a:r>
              <a:rPr lang="en-US" b="0" dirty="0" err="1"/>
              <a:t>dvc</a:t>
            </a:r>
            <a:r>
              <a:rPr lang="en-US" b="0" dirty="0"/>
              <a:t> </a:t>
            </a:r>
            <a:r>
              <a:rPr lang="en-US" b="0" dirty="0" err="1"/>
              <a:t>intégré</a:t>
            </a:r>
            <a:r>
              <a:rPr lang="en-US" b="0" dirty="0"/>
              <a:t> 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0" indent="0">
              <a:buFontTx/>
              <a:buNone/>
            </a:pPr>
            <a:r>
              <a:rPr lang="en-US" b="1" dirty="0"/>
              <a:t>Cons:</a:t>
            </a:r>
            <a:endParaRPr lang="fr-CA" b="0" dirty="0"/>
          </a:p>
          <a:p>
            <a:pPr marL="171450" indent="-171450">
              <a:buFontTx/>
              <a:buChar char="-"/>
            </a:pPr>
            <a:r>
              <a:rPr lang="fr-CA" b="0" dirty="0"/>
              <a:t>pas de </a:t>
            </a:r>
            <a:r>
              <a:rPr lang="fr-CA" b="0" dirty="0" err="1"/>
              <a:t>github</a:t>
            </a:r>
            <a:r>
              <a:rPr lang="fr-CA" b="0" dirty="0"/>
              <a:t> actions disponible</a:t>
            </a:r>
          </a:p>
          <a:p>
            <a:pPr marL="171450" indent="-171450">
              <a:buFontTx/>
              <a:buChar char="-"/>
            </a:pPr>
            <a:r>
              <a:rPr lang="fr-CA" b="0" dirty="0"/>
              <a:t>ca peut prendre un peu de temps pour se familiariser avec le setup la 1ere fois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99298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fr-FR" b="1" dirty="0"/>
          </a:p>
          <a:p>
            <a:pPr marL="171450" indent="-171450">
              <a:buFontTx/>
              <a:buChar char="-"/>
            </a:pPr>
            <a:r>
              <a:rPr lang="en-US" dirty="0"/>
              <a:t>Representation du data pipeline avec DVC - DAG (Directed Acyclic Graph) </a:t>
            </a:r>
            <a:endParaRPr lang="fr-CA" dirty="0"/>
          </a:p>
          <a:p>
            <a:pPr marL="171450" indent="-171450">
              <a:buFontTx/>
              <a:buChar char="-"/>
            </a:pPr>
            <a:r>
              <a:rPr lang="fr-CA" dirty="0" err="1"/>
              <a:t>dvc</a:t>
            </a:r>
            <a:r>
              <a:rPr lang="fr-CA" dirty="0"/>
              <a:t> repro permet de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Vérifier que chaque étape roule dans la séquence correcte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S’assurer que seulement les étapes qui ont changés doivent être exécutées</a:t>
            </a:r>
          </a:p>
          <a:p>
            <a:pPr marL="628650" lvl="1" indent="-171450">
              <a:buFontTx/>
              <a:buChar char="-"/>
            </a:pPr>
            <a:r>
              <a:rPr lang="fr-CA" dirty="0"/>
              <a:t>Faire l’exécution en parallèle pour les étapes indépendantes</a:t>
            </a:r>
          </a:p>
          <a:p>
            <a:pPr marL="171450" lvl="0" indent="-171450">
              <a:buFontTx/>
              <a:buChar char="-"/>
            </a:pPr>
            <a:r>
              <a:rPr lang="fr-CA" dirty="0"/>
              <a:t>pas besoin de faire </a:t>
            </a:r>
            <a:r>
              <a:rPr lang="fr-CA" dirty="0" err="1"/>
              <a:t>dvc</a:t>
            </a:r>
            <a:r>
              <a:rPr lang="fr-CA" dirty="0"/>
              <a:t> </a:t>
            </a:r>
            <a:r>
              <a:rPr lang="fr-CA" dirty="0" err="1"/>
              <a:t>add</a:t>
            </a:r>
            <a:r>
              <a:rPr lang="fr-CA" dirty="0"/>
              <a:t> . </a:t>
            </a:r>
          </a:p>
          <a:p>
            <a:pPr marL="628650" lvl="1" indent="-171450">
              <a:buFontTx/>
              <a:buChar char="-"/>
            </a:pPr>
            <a:endParaRPr lang="fr-CA" dirty="0"/>
          </a:p>
          <a:p>
            <a:pPr marL="628650" lvl="1" indent="-171450">
              <a:buFontTx/>
              <a:buChar char="-"/>
            </a:pP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755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DCFB-A9EC-95F2-C5F6-25ABFB37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E00E28-6BDE-3799-4F09-2F7B22CF06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6009A-8F16-6ACC-27DC-849C608D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b="0" dirty="0"/>
              <a:t>Expliquer comment on utilise les fichiers de configuration pour tester toutes les combinaisons de paramètres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Chaque combinaison devient une </a:t>
            </a:r>
            <a:r>
              <a:rPr lang="fr-FR" b="0" dirty="0" err="1"/>
              <a:t>éxecution</a:t>
            </a:r>
            <a:r>
              <a:rPr lang="fr-FR" b="0" dirty="0"/>
              <a:t> « </a:t>
            </a:r>
            <a:r>
              <a:rPr lang="fr-FR" b="0" dirty="0" err="1"/>
              <a:t>experiment</a:t>
            </a:r>
            <a:r>
              <a:rPr lang="fr-FR" b="0" dirty="0"/>
              <a:t> run » sur </a:t>
            </a:r>
            <a:r>
              <a:rPr lang="fr-FR" b="0" dirty="0" err="1"/>
              <a:t>mlflow</a:t>
            </a:r>
            <a:r>
              <a:rPr lang="fr-FR" b="0" dirty="0"/>
              <a:t> pour le même type de model (expérience)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A la fin de l’</a:t>
            </a:r>
            <a:r>
              <a:rPr lang="fr-FR" b="0" dirty="0" err="1"/>
              <a:t>éxpérience</a:t>
            </a:r>
            <a:r>
              <a:rPr lang="fr-FR" b="0" dirty="0"/>
              <a:t>, on ajoute un « </a:t>
            </a:r>
            <a:r>
              <a:rPr lang="en-US" b="0" dirty="0"/>
              <a:t>last run </a:t>
            </a:r>
            <a:r>
              <a:rPr lang="fr-FR" b="0" dirty="0"/>
              <a:t>» nommé </a:t>
            </a:r>
            <a:r>
              <a:rPr lang="fr-FR" b="0" dirty="0" err="1"/>
              <a:t>final_evaluation</a:t>
            </a:r>
            <a:r>
              <a:rPr lang="fr-FR" b="0" dirty="0"/>
              <a:t>. C’est la ou on va déposer tous nos artefacts (modèle format </a:t>
            </a:r>
            <a:r>
              <a:rPr lang="fr-FR" b="0" dirty="0" err="1"/>
              <a:t>pkl</a:t>
            </a:r>
            <a:r>
              <a:rPr lang="fr-FR" b="0" dirty="0"/>
              <a:t>, fichiers de configuration, exemple de </a:t>
            </a:r>
            <a:r>
              <a:rPr lang="fr-FR" b="0" dirty="0" err="1"/>
              <a:t>json</a:t>
            </a:r>
            <a:r>
              <a:rPr lang="fr-FR" b="0" dirty="0"/>
              <a:t>)</a:t>
            </a:r>
            <a:r>
              <a:rPr lang="en-US" b="0" dirty="0"/>
              <a:t> </a:t>
            </a:r>
          </a:p>
          <a:p>
            <a:pPr marL="171450" indent="-171450">
              <a:buFontTx/>
              <a:buChar char="-"/>
            </a:pPr>
            <a:endParaRPr lang="fr-CA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37E26-E065-163E-5296-7CBBEE802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330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46647-B993-309F-2A1D-9B7D28A6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4F4C6B-5AB5-C575-667F-589E165E0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A3616-0B2D-1231-D652-43FBF75CA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b="0" dirty="0"/>
              <a:t>Avec </a:t>
            </a:r>
            <a:r>
              <a:rPr lang="fr-FR" b="0" dirty="0" err="1"/>
              <a:t>github</a:t>
            </a:r>
            <a:r>
              <a:rPr lang="fr-FR" b="0" dirty="0"/>
              <a:t> actions, on est capable d’aller comparer toutes les expériences sur </a:t>
            </a:r>
            <a:r>
              <a:rPr lang="fr-FR" b="0" dirty="0" err="1"/>
              <a:t>mlflow</a:t>
            </a:r>
            <a:r>
              <a:rPr lang="fr-FR" b="0" dirty="0"/>
              <a:t> et choisir les meilleures parmi eux</a:t>
            </a:r>
          </a:p>
          <a:p>
            <a:pPr marL="171450" indent="-171450">
              <a:buFontTx/>
              <a:buChar char="-"/>
            </a:pPr>
            <a:r>
              <a:rPr lang="fr-FR" b="0" dirty="0"/>
              <a:t>Par la suite, on va pousser le meilleur modèle (artefact) sur notre « model store »  sur s3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CF77E-9DBE-E408-2CCF-C8ED8DB8F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33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On utilise un script batch pour créer une image locale docker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Le script va tagger l’image locale comme ‘</a:t>
            </a:r>
            <a:r>
              <a:rPr lang="fr-FR" dirty="0" err="1"/>
              <a:t>latest</a:t>
            </a:r>
            <a:r>
              <a:rPr lang="fr-FR" dirty="0"/>
              <a:t>’ et va la pousser sur ECR 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dette technique</a:t>
            </a:r>
            <a:br>
              <a:rPr lang="fr-FR" dirty="0"/>
            </a:br>
            <a:r>
              <a:rPr lang="fr-FR" b="0" dirty="0"/>
              <a:t>Il faudra utiliser </a:t>
            </a:r>
            <a:r>
              <a:rPr lang="fr-FR" b="0" dirty="0" err="1"/>
              <a:t>github</a:t>
            </a:r>
            <a:r>
              <a:rPr lang="fr-FR" b="0" dirty="0"/>
              <a:t> actions a chaque fois qu’on fait un pull </a:t>
            </a:r>
            <a:r>
              <a:rPr lang="fr-FR" b="0" dirty="0" err="1"/>
              <a:t>request</a:t>
            </a:r>
            <a:r>
              <a:rPr lang="fr-FR" b="0" dirty="0"/>
              <a:t> sur la </a:t>
            </a:r>
            <a:r>
              <a:rPr lang="fr-FR" b="0" dirty="0" err="1"/>
              <a:t>branch</a:t>
            </a:r>
            <a:r>
              <a:rPr lang="fr-FR" b="0" dirty="0"/>
              <a:t> main pour le </a:t>
            </a:r>
            <a:r>
              <a:rPr lang="fr-FR" b="0" dirty="0" err="1"/>
              <a:t>repertoire</a:t>
            </a:r>
            <a:r>
              <a:rPr lang="fr-FR" b="0" dirty="0"/>
              <a:t> </a:t>
            </a:r>
            <a:r>
              <a:rPr lang="en-CA" b="0" dirty="0"/>
              <a:t>/</a:t>
            </a:r>
            <a:r>
              <a:rPr lang="en-CA" b="0" dirty="0" err="1"/>
              <a:t>src</a:t>
            </a:r>
            <a:r>
              <a:rPr lang="en-CA" b="0" dirty="0"/>
              <a:t>/flask et /</a:t>
            </a:r>
            <a:r>
              <a:rPr lang="en-CA" b="0" dirty="0" err="1"/>
              <a:t>src</a:t>
            </a:r>
            <a:r>
              <a:rPr lang="en-CA" b="0" dirty="0"/>
              <a:t>/ </a:t>
            </a:r>
            <a:r>
              <a:rPr lang="fr-FR" b="0" dirty="0"/>
              <a:t>pour pousser l’image ECR vers EC2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369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B7F7C-D880-DAAC-FD11-ECAF4A3BF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E467C-9922-074C-5FD9-81A5013D5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EB2A6-22A1-0B53-BA32-11767B49C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On a choisi </a:t>
            </a:r>
            <a:r>
              <a:rPr lang="fr-FR" dirty="0" err="1"/>
              <a:t>amazon</a:t>
            </a:r>
            <a:r>
              <a:rPr lang="fr-FR" dirty="0"/>
              <a:t> ECR pour stocker nos images sur le cloud de façon privé</a:t>
            </a:r>
          </a:p>
          <a:p>
            <a:pPr marL="171450" indent="-171450">
              <a:buFontTx/>
              <a:buChar char="-"/>
            </a:pPr>
            <a:r>
              <a:rPr lang="fr-FR" dirty="0"/>
              <a:t>On a choisi </a:t>
            </a:r>
            <a:r>
              <a:rPr lang="fr-FR" dirty="0" err="1"/>
              <a:t>amazon</a:t>
            </a:r>
            <a:r>
              <a:rPr lang="fr-FR" dirty="0"/>
              <a:t> EC2 pour déployer nos containers et avoir accès a une IP publique pour nos services</a:t>
            </a:r>
          </a:p>
          <a:p>
            <a:pPr marL="171450" indent="-171450">
              <a:buFontTx/>
              <a:buChar char="-"/>
            </a:pPr>
            <a:r>
              <a:rPr lang="fr-FR" dirty="0"/>
              <a:t>Une fois que l’image est dans ECR, on a un 2eme script batch pour pousser l’image ECR vers EC2.</a:t>
            </a:r>
            <a:br>
              <a:rPr lang="fr-FR" dirty="0"/>
            </a:br>
            <a:br>
              <a:rPr lang="fr-FR" dirty="0"/>
            </a:br>
            <a:r>
              <a:rPr lang="fr-FR" b="1" dirty="0"/>
              <a:t>dette technique</a:t>
            </a:r>
            <a:br>
              <a:rPr lang="fr-FR" dirty="0"/>
            </a:br>
            <a:r>
              <a:rPr lang="fr-FR" b="0" dirty="0"/>
              <a:t>Il faudra utiliser </a:t>
            </a:r>
            <a:r>
              <a:rPr lang="fr-FR" b="0" dirty="0" err="1"/>
              <a:t>github</a:t>
            </a:r>
            <a:r>
              <a:rPr lang="fr-FR" b="0" dirty="0"/>
              <a:t> actions pour pousser l’image ECR vers EC2.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29D05-7958-CD86-A46E-B80B620DB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6766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32560-02D3-C77A-139F-0BAE1304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8D536-3FF1-024B-6F84-B1DE0B833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B71FC-C616-DD54-3E12-B9B434F5B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CA" dirty="0"/>
              <a:t>l’image avait était bien testé local</a:t>
            </a:r>
          </a:p>
          <a:p>
            <a:pPr marL="171450" indent="-171450">
              <a:buFontTx/>
              <a:buChar char="-"/>
            </a:pPr>
            <a:r>
              <a:rPr lang="fr-CA" dirty="0"/>
              <a:t>Ca a pris de temps pour répliquer ce qu’on avait local dans le cloud (comment faire le setup pour ECR, EC2 avec docker)</a:t>
            </a:r>
          </a:p>
          <a:p>
            <a:pPr marL="171450" indent="-171450">
              <a:buFontTx/>
              <a:buChar char="-"/>
            </a:pPr>
            <a:r>
              <a:rPr lang="fr-CA" dirty="0"/>
              <a:t>Même après déployer l’image, et que le container est actif, on n’a pas réussi a la faire fonctionner 100%</a:t>
            </a:r>
          </a:p>
          <a:p>
            <a:pPr marL="171450" indent="-171450">
              <a:buFontTx/>
              <a:buChar char="-"/>
            </a:pPr>
            <a:r>
              <a:rPr lang="fr-CA" dirty="0"/>
              <a:t>Il faut déboguer le code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2FD21-4D45-5001-5A5E-4190593EA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B31B92-81EB-4869-9B17-142F520BEAF0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30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60B2-C8EB-FDDB-BCC1-A6537BF92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4387C-F18A-627E-BB20-5A9290E27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E1947-A5CE-0FE6-2125-1BD5AAA9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03408-362E-4504-B198-C89BD7D45EFC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AE95E-4111-AB75-8AE7-2C77D626A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E92F6-94C9-BA07-26BF-5D93C138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785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FA3D-888D-B050-A824-12331CBB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FC7E7-F0AB-93EB-0460-F1685C94F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65F0-C2DF-C830-D54A-CBB2FFCE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8EE73-1F1B-4D07-812E-DD7F6D47944E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B1EF9-4FD6-459D-6C59-6B5C75E8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316F-89DB-3912-6E3C-A22077D8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373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ED7B8-890E-5FE8-CEF9-9F85B86BC1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74A74-04E3-1CAE-CB06-2F83F14F34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8FF9-0C88-BD97-8AEC-C0E76A06B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5DFFC-14AE-46CF-9A33-EF5ACAD8B112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D2168-7AA9-486C-ECFD-243D69FD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6A2CD-2397-BDE9-F175-A59C3B27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0368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F23F-26E3-B5EB-E50E-79CFD22F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402B-E780-1533-7B31-293ABEF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1C77D-4F6E-824E-6B92-111B237D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D7CB-0AAA-43B2-8742-3CDD8F7787AC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4A811-5AD2-AA3D-8C30-AFE53743A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4AD0-5344-ECD1-3B4D-7097F745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368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3881-648E-BDC5-6506-96A4C18C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4698B-2DD8-74D7-0395-A870A6C7C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0C2D5-076A-68B6-9110-C13CD17E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F9616-506E-4364-9C73-AA60718812D2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21C97-94E7-4D98-7F9F-A3F4901F8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2F757-9204-7B01-286A-1775074F5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968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130D-FD61-E0A3-7FD4-404EE9924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02170-10FA-8CD2-6925-0351AC7D1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EAD82-2829-EBA2-51E1-B66795015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BAC7F-6D00-B852-19F1-B9D3CF4B1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0482F-562D-4FB6-8C88-80097667D1C7}" type="datetime1">
              <a:rPr lang="fr-CA" smtClean="0"/>
              <a:t>2025-02-27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BDFF5-C9AB-291E-1AA7-8ED84653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7A463-7421-7FBA-6D8D-325A1C1E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40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43A9-7B06-39AA-3896-ADBE5EDB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554B-1A39-C8A1-E940-6D61CDA4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1EF19-4F01-1441-9E57-3C0D35B60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3AC1C-A55A-FF29-49AA-C635E41EB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D69DE-EB21-41BC-5156-44A714CC1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93C23F-68BB-DC79-3B17-E404E465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E155B-9036-482F-AA07-D62A8085D970}" type="datetime1">
              <a:rPr lang="fr-CA" smtClean="0"/>
              <a:t>2025-02-27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8112B-BAFC-0627-8F90-FAE3E1379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7E3EF-FD19-E400-DEC1-6D104276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826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B067-4174-95B6-F522-6C268366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1B4FA-AD28-DB06-D0CF-C146CD057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935A-D637-419F-905B-643E0715B07C}" type="datetime1">
              <a:rPr lang="fr-CA" smtClean="0"/>
              <a:t>2025-02-27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122E5-ECD0-602E-3D8E-CFBCF6DE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98C6-810C-49EB-A8D2-417E9864F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327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0C185-6B6C-04FD-B185-2E7CD5410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E3505-D9BF-42DD-B944-70AA22756050}" type="datetime1">
              <a:rPr lang="fr-CA" smtClean="0"/>
              <a:t>2025-02-27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F30306-AF23-47FD-9C56-169DDBCC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5923-1EFB-66C9-E567-A72EFC7D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50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8A12-E3F0-48BB-48FD-FE5CE127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292C3-7DE5-7FFE-ACFD-8A6FD861C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CF482-917F-A104-60C8-A85D078AB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38526-167F-6898-D044-1FBDC39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3384-BC0A-4173-B9C0-382298F7FB62}" type="datetime1">
              <a:rPr lang="fr-CA" smtClean="0"/>
              <a:t>2025-02-27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308A0-AFD2-D42C-B360-E77F361C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28E6A-E99A-5AA6-C3D0-09AB37F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8636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0144-AF7C-9C1E-948A-94A08D07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6459FF-3098-2515-2A82-FB75A14A3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83CA2-E35B-A272-4DB8-522BE0FC5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9BD35-3275-657B-0EF7-689AD736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A3128-9876-464E-9EE9-A2B39781A8FD}" type="datetime1">
              <a:rPr lang="fr-CA" smtClean="0"/>
              <a:t>2025-02-27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85205-5A5B-4455-5E47-7710A3CB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E09E8B-402A-DF56-AA43-0D6A7215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552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020052-BE61-ECB1-CF85-55A3AF77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23DBA-5C12-D131-DBFE-1FE58903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38BFF-8334-67F9-B0C7-F8A40288B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7DD46-7468-4A98-9208-CDB5FECBCBEC}" type="datetime1">
              <a:rPr lang="fr-CA" smtClean="0"/>
              <a:t>2025-02-27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E714-C494-A79E-5420-BA4F58857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34339-ACBF-C606-7D18-D8AA8448F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9B3F64-3FFE-43DE-AC4F-4602FB7C974A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0350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9B5AED8-12AA-75D7-CCCE-0B2C29D23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52511">
            <a:off x="8271235" y="3011991"/>
            <a:ext cx="1931154" cy="1931154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E9400BC-51E0-2EA9-587B-73A7BD157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2943">
            <a:off x="9512105" y="2708301"/>
            <a:ext cx="2860431" cy="2860431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6457293-AF62-BE75-DD5D-562B085B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9939">
            <a:off x="1775600" y="1743104"/>
            <a:ext cx="1247903" cy="1247903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7DA4AA-0384-7CFB-19C4-08918F6F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461" y="753981"/>
            <a:ext cx="2405576" cy="24055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0D4B85-79B6-F5A4-3AB9-0F1339DDBEAE}"/>
              </a:ext>
            </a:extLst>
          </p:cNvPr>
          <p:cNvSpPr/>
          <p:nvPr/>
        </p:nvSpPr>
        <p:spPr>
          <a:xfrm>
            <a:off x="-1" y="2357438"/>
            <a:ext cx="1219200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rgbClr val="15608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7A747-B42F-80E6-5B89-E4BA5DC59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24138"/>
            <a:ext cx="9144000" cy="1143000"/>
          </a:xfrm>
        </p:spPr>
        <p:txBody>
          <a:bodyPr/>
          <a:lstStyle/>
          <a:p>
            <a:r>
              <a:rPr lang="en-CA" b="1" dirty="0">
                <a:solidFill>
                  <a:schemeClr val="bg1"/>
                </a:solidFill>
              </a:rPr>
              <a:t>Maintenance predictive</a:t>
            </a:r>
            <a:endParaRPr lang="fr-CA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23419-C847-F2E3-E344-EE92CE3B7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85080"/>
            <a:ext cx="12192000" cy="369332"/>
          </a:xfrm>
        </p:spPr>
        <p:txBody>
          <a:bodyPr>
            <a:noAutofit/>
          </a:bodyPr>
          <a:lstStyle/>
          <a:p>
            <a:r>
              <a:rPr lang="en-CA" sz="1800" b="0" i="0" dirty="0">
                <a:solidFill>
                  <a:srgbClr val="000000"/>
                </a:solidFill>
                <a:effectLst/>
              </a:rPr>
              <a:t>A62 - </a:t>
            </a:r>
            <a:r>
              <a:rPr lang="en-CA" sz="1800" b="0" i="0" dirty="0" err="1">
                <a:solidFill>
                  <a:srgbClr val="000000"/>
                </a:solidFill>
                <a:effectLst/>
              </a:rPr>
              <a:t>Projet</a:t>
            </a:r>
            <a:r>
              <a:rPr lang="en-CA" sz="1800" b="0" i="0" dirty="0">
                <a:solidFill>
                  <a:srgbClr val="000000"/>
                </a:solidFill>
                <a:effectLst/>
              </a:rPr>
              <a:t> de </a:t>
            </a:r>
            <a:r>
              <a:rPr lang="en-CA" sz="1800" b="0" i="0" dirty="0" err="1">
                <a:solidFill>
                  <a:srgbClr val="000000"/>
                </a:solidFill>
                <a:effectLst/>
              </a:rPr>
              <a:t>synthèse</a:t>
            </a:r>
            <a:br>
              <a:rPr lang="fr-CA" sz="1400" dirty="0"/>
            </a:br>
            <a:endParaRPr lang="fr-CA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6F8CB-4FBA-0844-2C32-1C2E7F2353AD}"/>
              </a:ext>
            </a:extLst>
          </p:cNvPr>
          <p:cNvSpPr txBox="1"/>
          <p:nvPr/>
        </p:nvSpPr>
        <p:spPr>
          <a:xfrm>
            <a:off x="0" y="4865046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sz="1200" dirty="0"/>
              <a:t>Éric Kavanagh</a:t>
            </a:r>
            <a:br>
              <a:rPr lang="fr-CA" sz="1200" dirty="0"/>
            </a:br>
            <a:r>
              <a:rPr lang="fr-CA" sz="1200" dirty="0"/>
              <a:t>Ray Teruya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910B548-D46F-3371-CA42-EB9E688DD3BF}"/>
              </a:ext>
            </a:extLst>
          </p:cNvPr>
          <p:cNvSpPr txBox="1">
            <a:spLocks/>
          </p:cNvSpPr>
          <p:nvPr/>
        </p:nvSpPr>
        <p:spPr>
          <a:xfrm>
            <a:off x="-1" y="6488668"/>
            <a:ext cx="1219200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rgbClr val="000000"/>
                </a:solidFill>
              </a:rPr>
              <a:t>27-02-2025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282978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98B9-7426-E4B4-7593-0E4D3AD17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8392-E885-B942-791E-0FC78B73D865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04. </a:t>
            </a:r>
            <a:r>
              <a:rPr lang="fr-FR" dirty="0"/>
              <a:t>Automatisation et déploiement du pipeline (</a:t>
            </a:r>
            <a:r>
              <a:rPr lang="fr-FR" dirty="0" err="1"/>
              <a:t>endpoints</a:t>
            </a:r>
            <a:r>
              <a:rPr lang="fr-FR" dirty="0"/>
              <a:t>)</a:t>
            </a:r>
            <a:endParaRPr lang="fr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FE27147-C381-7A65-69EB-6926D1E9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10</a:t>
            </a:fld>
            <a:endParaRPr lang="fr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B11A99-88EC-74C7-57C9-F899A5C9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9" y="1140207"/>
            <a:ext cx="5715133" cy="293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CA289-4640-EBFE-B45B-05117BD38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848" y="1140207"/>
            <a:ext cx="5072365" cy="36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37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5EE16-1920-DB84-BD18-59C68FA624A2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05. </a:t>
            </a:r>
            <a:r>
              <a:rPr lang="fr-FR"/>
              <a:t>Problèmes majeurs</a:t>
            </a:r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8E613-2E4A-465F-905C-DDE2BB7C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11</a:t>
            </a:fld>
            <a:endParaRPr lang="fr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FF60C6-AB5E-BAB8-D48D-5CC96647892B}"/>
              </a:ext>
            </a:extLst>
          </p:cNvPr>
          <p:cNvSpPr txBox="1"/>
          <p:nvPr/>
        </p:nvSpPr>
        <p:spPr>
          <a:xfrm>
            <a:off x="665220" y="1159655"/>
            <a:ext cx="1068857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Configuration DVC: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Problème avec Google Drive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Problème des données corrompues pendant que nous faisions nos tests. Nous avons dû recréer le dépôt plusieurs fois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Période d'adaptation pour comprendre le suivi des modifications via les hash)</a:t>
            </a:r>
            <a:br>
              <a:rPr lang="fr-FR" dirty="0"/>
            </a:br>
            <a:endParaRPr lang="fr-FR" dirty="0"/>
          </a:p>
          <a:p>
            <a:r>
              <a:rPr lang="fr-FR" b="1" dirty="0" err="1"/>
              <a:t>Github</a:t>
            </a:r>
            <a:r>
              <a:rPr lang="fr-FR" b="1" dirty="0"/>
              <a:t> actions: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 err="1"/>
              <a:t>DagsHub</a:t>
            </a:r>
            <a:r>
              <a:rPr lang="fr-FR" sz="1800" dirty="0"/>
              <a:t> ne supportait pas GitHub Actions directement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Nous avons recréé le dépôt dans GitHub et l'avons importé dans </a:t>
            </a:r>
            <a:r>
              <a:rPr lang="fr-FR" sz="1800" dirty="0" err="1"/>
              <a:t>DagsHub</a:t>
            </a:r>
            <a:r>
              <a:rPr lang="fr-FR" sz="1800" dirty="0"/>
              <a:t> pour avoir cette fonctionnalité.</a:t>
            </a:r>
          </a:p>
          <a:p>
            <a:br>
              <a:rPr lang="fr-FR" b="1" dirty="0"/>
            </a:br>
            <a:r>
              <a:rPr lang="fr-FR" b="1" dirty="0"/>
              <a:t>Docker desktop sur </a:t>
            </a:r>
            <a:r>
              <a:rPr lang="fr-FR" b="1" dirty="0" err="1"/>
              <a:t>windows</a:t>
            </a:r>
            <a:r>
              <a:rPr lang="fr-FR" b="1" dirty="0"/>
              <a:t>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Problèmes rencontrés avec Docker Desktop sur Windows 11 Home, impliquant un changement de matériel pour une meilleure compatibilité.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Même constat pour Windows 10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Difficultés de construction d'images Docker à cause de différentes versions de bibliothèques (</a:t>
            </a:r>
            <a:r>
              <a:rPr lang="fr-FR" dirty="0" err="1"/>
              <a:t>windows</a:t>
            </a:r>
            <a:r>
              <a:rPr lang="fr-FR" dirty="0"/>
              <a:t> local vs docker image)</a:t>
            </a:r>
          </a:p>
        </p:txBody>
      </p:sp>
    </p:spTree>
    <p:extLst>
      <p:ext uri="{BB962C8B-B14F-4D97-AF65-F5344CB8AC3E}">
        <p14:creationId xmlns:p14="http://schemas.microsoft.com/office/powerpoint/2010/main" val="276908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2890-1E76-A909-8B81-4E9CA8C2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630F80-9557-3395-31D1-1AF43A990114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06. </a:t>
            </a:r>
            <a:r>
              <a:rPr lang="fr-FR"/>
              <a:t>Leçons apprises </a:t>
            </a:r>
            <a:endParaRPr lang="fr-CA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BB6373-D0C9-EB48-AABC-E380B3065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12</a:t>
            </a:fld>
            <a:endParaRPr lang="fr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2CFF5-DD0E-1BD7-A664-82A3FC9CB4B6}"/>
              </a:ext>
            </a:extLst>
          </p:cNvPr>
          <p:cNvSpPr txBox="1"/>
          <p:nvPr/>
        </p:nvSpPr>
        <p:spPr>
          <a:xfrm>
            <a:off x="657339" y="812165"/>
            <a:ext cx="108773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Il y a un nombre énorme d'outils qu'on peut intégrer dans un projet </a:t>
            </a:r>
            <a:r>
              <a:rPr lang="fr-FR" dirty="0" err="1"/>
              <a:t>MLOps</a:t>
            </a:r>
            <a:r>
              <a:rPr lang="fr-FR" dirty="0"/>
              <a:t>. Sans expérience préalable, ce n'est pas évident quel outil s'adapte aux besoins. Chaque outil dans le pipeline demande un investissement important en temps : setup initial, </a:t>
            </a:r>
            <a:r>
              <a:rPr lang="fr-FR" dirty="0" err="1"/>
              <a:t>debug</a:t>
            </a:r>
            <a:r>
              <a:rPr lang="fr-FR" dirty="0"/>
              <a:t>, etc.</a:t>
            </a:r>
            <a:br>
              <a:rPr lang="fr-FR" sz="1800" dirty="0"/>
            </a:b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Déboguer = 3× le temps de coder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Le code généré par LLM n'est pas fiable à 100% et parfois cela prend plus de temps pour le déboguer.</a:t>
            </a:r>
            <a:br>
              <a:rPr lang="fr-FR" dirty="0"/>
            </a:b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Importance d'ajouter du temps supplémentaire au moment de faire le plan projet pour les imprévus.</a:t>
            </a:r>
            <a:br>
              <a:rPr lang="fr-FR" dirty="0"/>
            </a:b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Communication, flexibilité et adaptation sont essentielles face aux contraintes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Importance de la reproductibilité des expériences dans un projet ML. Nous avons mis beaucoup d'effort pour configurer un pipeline qui permet de recréer une expérience et d'arriver aux mêmes métriques.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Malgré les défis techniques et la courbe d'apprentissage, la mise en place d'un pipeline </a:t>
            </a:r>
            <a:r>
              <a:rPr lang="fr-FR" sz="1800" kern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MLOps</a:t>
            </a:r>
            <a:r>
              <a:rPr lang="fr-FR" sz="1800" kern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apporte une grande valeur en termes de suivi, d'automatisation et de déploiement des modèles.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kern="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kern="0" dirty="0">
                <a:cs typeface="Times New Roman" panose="02020603050405020304" pitchFamily="18" charset="0"/>
              </a:rPr>
              <a:t>Les services dans le cloud peuvent également tomber en panne. Vous devez avoir un plan de secours pour continuer à travailler localement.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87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2850-E845-91F2-EA5D-7FB71FE59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F636A4-8E36-E4E2-3018-594931F1C5D7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08. </a:t>
            </a:r>
            <a:r>
              <a:rPr lang="fr-FR" dirty="0"/>
              <a:t>Améliorations futures</a:t>
            </a:r>
            <a:endParaRPr lang="fr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263819-98DA-0CBE-DEDA-B168AD37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13</a:t>
            </a:fld>
            <a:endParaRPr lang="fr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B4623-A8E0-11B2-D506-59828A6CEF23}"/>
              </a:ext>
            </a:extLst>
          </p:cNvPr>
          <p:cNvSpPr txBox="1"/>
          <p:nvPr/>
        </p:nvSpPr>
        <p:spPr>
          <a:xfrm>
            <a:off x="657339" y="1246238"/>
            <a:ext cx="10877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Module model monitoring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Investiguer comment enregistrer les interactions avec le modèle déployé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Comparer les valeurs prédites vs les valeurs réelles pour identifier le data drift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/>
              <a:t>EvidentlyAI</a:t>
            </a:r>
            <a:r>
              <a:rPr lang="fr-FR" dirty="0"/>
              <a:t>, </a:t>
            </a:r>
            <a:r>
              <a:rPr lang="fr-FR" dirty="0" err="1"/>
              <a:t>Sagemaker</a:t>
            </a:r>
            <a:r>
              <a:rPr lang="fr-FR" dirty="0"/>
              <a:t> Model Monitor, </a:t>
            </a:r>
            <a:r>
              <a:rPr lang="fr-FR" dirty="0" err="1"/>
              <a:t>Grafana</a:t>
            </a:r>
            <a:r>
              <a:rPr lang="fr-FR" dirty="0"/>
              <a:t>, </a:t>
            </a:r>
            <a:r>
              <a:rPr lang="fr-FR" dirty="0" err="1"/>
              <a:t>Prometheus</a:t>
            </a:r>
            <a:endParaRPr lang="fr-FR" dirty="0"/>
          </a:p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Module sécurité</a:t>
            </a:r>
            <a:endParaRPr lang="fr-FR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Gestion des utilisateurs avec base de données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Consommation du modèle basée sur un plan d'abonnement (nombre d'appels de prédiction par utilisateur, ou version du modèle disponible par utilisateur)</a:t>
            </a:r>
          </a:p>
          <a:p>
            <a:pPr lvl="1"/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Métriques pour trouver le meilleur modèle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On l'avait fait avec </a:t>
            </a:r>
            <a:r>
              <a:rPr lang="fr-FR" dirty="0" err="1"/>
              <a:t>accuracy</a:t>
            </a:r>
            <a:r>
              <a:rPr lang="fr-FR" dirty="0"/>
              <a:t>, mais ce serait mieux d'utiliser f1-score.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On peut le paramétrer avec des fichiers de configuration YAML</a:t>
            </a:r>
          </a:p>
        </p:txBody>
      </p:sp>
    </p:spTree>
    <p:extLst>
      <p:ext uri="{BB962C8B-B14F-4D97-AF65-F5344CB8AC3E}">
        <p14:creationId xmlns:p14="http://schemas.microsoft.com/office/powerpoint/2010/main" val="168370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76AADD-26D3-5402-8710-247A28224A64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08. </a:t>
            </a:r>
            <a:r>
              <a:rPr lang="fr-FR" dirty="0"/>
              <a:t>Améliorations futures</a:t>
            </a:r>
            <a:endParaRPr lang="fr-C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7C0EC5-F172-89A7-DEE7-F2D905E0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14</a:t>
            </a:fld>
            <a:endParaRPr lang="fr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74CFE-768A-3B68-5BD5-58F807F9F523}"/>
              </a:ext>
            </a:extLst>
          </p:cNvPr>
          <p:cNvSpPr txBox="1"/>
          <p:nvPr/>
        </p:nvSpPr>
        <p:spPr>
          <a:xfrm>
            <a:off x="657339" y="1240862"/>
            <a:ext cx="108773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Github</a:t>
            </a:r>
            <a:r>
              <a:rPr lang="fr-FR" dirty="0"/>
              <a:t> actions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Automatiser la création des images docker au moment de faire un pull </a:t>
            </a:r>
            <a:r>
              <a:rPr lang="fr-FR" dirty="0" err="1"/>
              <a:t>request</a:t>
            </a:r>
            <a:r>
              <a:rPr lang="fr-FR" dirty="0"/>
              <a:t> sur 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Ajouter des tests avec </a:t>
            </a:r>
            <a:r>
              <a:rPr lang="fr-FR" dirty="0" err="1"/>
              <a:t>pytest</a:t>
            </a:r>
            <a:r>
              <a:rPr lang="fr-FR" dirty="0"/>
              <a:t> au moment de faire un pull </a:t>
            </a:r>
            <a:r>
              <a:rPr lang="fr-FR" dirty="0" err="1"/>
              <a:t>request</a:t>
            </a:r>
            <a:r>
              <a:rPr lang="fr-FR" dirty="0"/>
              <a:t> sur main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Automatiser la mise à jour de la version du modèle quand il y a une nouvelle version sur le model store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Model 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Ajouter d'autres types de modèles plus complexes dans le pipeline.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Implémentation d’un </a:t>
            </a:r>
            <a:r>
              <a:rPr lang="fr-FR" dirty="0" err="1"/>
              <a:t>feature</a:t>
            </a:r>
            <a:r>
              <a:rPr lang="fr-FR" dirty="0"/>
              <a:t> store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Environnements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/>
              <a:t>Travailler sur environnements dev et prod complètement indépendants </a:t>
            </a:r>
            <a:br>
              <a:rPr lang="fr-FR" dirty="0"/>
            </a:b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4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11FB78-CF9C-45A2-26C4-E92A0A74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81" y="460733"/>
            <a:ext cx="2885121" cy="2452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0C0868-A4B5-5D86-E7AE-51DE04FB0C7C}"/>
              </a:ext>
            </a:extLst>
          </p:cNvPr>
          <p:cNvSpPr/>
          <p:nvPr/>
        </p:nvSpPr>
        <p:spPr>
          <a:xfrm>
            <a:off x="1" y="0"/>
            <a:ext cx="2264898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merci</a:t>
            </a:r>
            <a:endParaRPr lang="fr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A34E77-B296-BF47-F764-0F84D0B01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0" y="1284849"/>
            <a:ext cx="4299199" cy="4288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E23C5-6AE3-0B29-9C6C-18702877C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181" y="3912211"/>
            <a:ext cx="2883808" cy="22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77468-06DF-3822-1E30-FA99A382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4D711A-6139-5387-DBC6-85C6560A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2</a:t>
            </a:fld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3B9EC-8D54-5CF5-D558-75A146539654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01. Introduction et problématique </a:t>
            </a:r>
            <a:endParaRPr lang="fr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0948D-0143-8CCF-9645-195F3FBBC559}"/>
              </a:ext>
            </a:extLst>
          </p:cNvPr>
          <p:cNvSpPr txBox="1"/>
          <p:nvPr/>
        </p:nvSpPr>
        <p:spPr>
          <a:xfrm>
            <a:off x="665220" y="1159655"/>
            <a:ext cx="106885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/>
              <a:t>Jeu de données: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Données simulées de machines industrielles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Variables: température, pression, vibrations, rotation, couple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Identifiants machine, types et états (normal/panne)</a:t>
            </a:r>
            <a:br>
              <a:rPr lang="fr-FR" dirty="0"/>
            </a:br>
            <a:endParaRPr lang="fr-FR" dirty="0"/>
          </a:p>
          <a:p>
            <a:r>
              <a:rPr lang="fr-FR" b="1" dirty="0"/>
              <a:t>Problème métier: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Prédiction des pannes machines avant qu'elles ne surviennent</a:t>
            </a:r>
          </a:p>
          <a:p>
            <a:br>
              <a:rPr lang="fr-FR" b="1" dirty="0"/>
            </a:br>
            <a:r>
              <a:rPr lang="fr-FR" b="1" dirty="0"/>
              <a:t>Indicateurs clés de succès: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Techniques: précision, rappel, F1-score, AUC-ROC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Métier: réduction temps d'arrêt, économies maintenance, durée de vie équipements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err="1"/>
              <a:t>MLOps</a:t>
            </a:r>
            <a:r>
              <a:rPr lang="fr-FR" dirty="0"/>
              <a:t>: déploiement rapide, réentraînement efficace, prédictions en temps réel</a:t>
            </a:r>
          </a:p>
        </p:txBody>
      </p:sp>
    </p:spTree>
    <p:extLst>
      <p:ext uri="{BB962C8B-B14F-4D97-AF65-F5344CB8AC3E}">
        <p14:creationId xmlns:p14="http://schemas.microsoft.com/office/powerpoint/2010/main" val="230648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B4AD3AB9-968F-FD8F-E311-01E53C309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15367"/>
            <a:ext cx="9829800" cy="48272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D4C0ED-FFA7-17C8-FBD9-A7E1521A9807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02. Architecture mi-session du pipeline </a:t>
            </a:r>
            <a:r>
              <a:rPr lang="fr-CA" dirty="0" err="1"/>
              <a:t>MLOps</a:t>
            </a:r>
            <a:endParaRPr lang="fr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0E636-B78B-2D1F-D174-FD112197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430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ED6D34-C53D-6858-CA7E-F1AAE73172E5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02. Architecture finale du pipeline </a:t>
            </a:r>
            <a:r>
              <a:rPr lang="fr-CA" dirty="0" err="1"/>
              <a:t>MLOps</a:t>
            </a:r>
            <a:endParaRPr lang="fr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6E1AB0-58BB-8E26-B756-B7D76CCA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4</a:t>
            </a:fld>
            <a:endParaRPr lang="fr-CA"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023E26F6-9B71-D2AB-F3FA-A5453DA7E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006" y="1342204"/>
            <a:ext cx="8099987" cy="486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7B8C7E-35AF-FFEA-3CC1-BF16D025A868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/>
              <a:t>03. Développement du modèle « </a:t>
            </a:r>
            <a:r>
              <a:rPr lang="fr-CA" err="1"/>
              <a:t>dvc</a:t>
            </a:r>
            <a:r>
              <a:rPr lang="fr-CA"/>
              <a:t> repro »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808B53-2870-309E-910A-857DBC9D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6" r="2622"/>
          <a:stretch/>
        </p:blipFill>
        <p:spPr>
          <a:xfrm>
            <a:off x="402608" y="1477701"/>
            <a:ext cx="8347198" cy="45204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C4936C-2609-6549-D78D-1A5C0583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518" y="1317067"/>
            <a:ext cx="3162408" cy="51519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4585B9D-599D-15D5-79CA-D5AF5610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4186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94F6E-F2F7-2F92-EA05-4A43300F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249FFA-51C9-1970-FBB6-0BEC55184A03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04. Développement du modèle « model </a:t>
            </a:r>
            <a:r>
              <a:rPr lang="fr-CA" dirty="0" err="1"/>
              <a:t>tracking</a:t>
            </a:r>
            <a:r>
              <a:rPr lang="fr-CA" dirty="0"/>
              <a:t>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A5120-A92A-CA9B-C238-16B66A91F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00" y="1075484"/>
            <a:ext cx="3013347" cy="5453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D137A1-E576-DCA1-337A-F80A0D1E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01" y="1075484"/>
            <a:ext cx="8168487" cy="4776323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5EAE63F-D15E-8A59-A280-4570C866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6</a:t>
            </a:fld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F8C5-DCDA-E2AF-4C4C-256EDC5BC3B0}"/>
              </a:ext>
            </a:extLst>
          </p:cNvPr>
          <p:cNvSpPr txBox="1"/>
          <p:nvPr/>
        </p:nvSpPr>
        <p:spPr>
          <a:xfrm>
            <a:off x="370599" y="829263"/>
            <a:ext cx="3013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000" dirty="0" err="1"/>
              <a:t>train_model.yaml</a:t>
            </a:r>
            <a:endParaRPr lang="fr-CA" sz="1000" dirty="0"/>
          </a:p>
        </p:txBody>
      </p:sp>
    </p:spTree>
    <p:extLst>
      <p:ext uri="{BB962C8B-B14F-4D97-AF65-F5344CB8AC3E}">
        <p14:creationId xmlns:p14="http://schemas.microsoft.com/office/powerpoint/2010/main" val="121484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066E4-CBF3-29EF-5217-87C4E675F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08E5D2-FA7E-5A92-D43B-0058ADE8EFD2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04. Développement du modèle « model </a:t>
            </a:r>
            <a:r>
              <a:rPr lang="fr-CA" dirty="0" err="1"/>
              <a:t>serving</a:t>
            </a:r>
            <a:r>
              <a:rPr lang="fr-CA" dirty="0"/>
              <a:t>»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548D1F-CB3A-E9CA-6B95-8FAD568F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7</a:t>
            </a:fld>
            <a:endParaRPr lang="fr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BF709-6CE2-14C0-2FC2-222AD037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6" y="853010"/>
            <a:ext cx="11120967" cy="5503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EA8B4-D2A0-A776-6225-80FE9B34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914" y="1145966"/>
            <a:ext cx="3284940" cy="3556626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77FBBD-77C2-7D6D-981E-3D255EDCF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271" y="5043133"/>
            <a:ext cx="5940212" cy="13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8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50A239-FD6D-30FC-FEEE-B781347D9F08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04. </a:t>
            </a:r>
            <a:r>
              <a:rPr lang="fr-FR" dirty="0"/>
              <a:t>Automatisation et déploiement du pipeline – docker desktop</a:t>
            </a:r>
            <a:endParaRPr lang="fr-C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655184D-536E-3FF3-97F8-B9851699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8</a:t>
            </a:fld>
            <a:endParaRPr lang="fr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F53E76-85BD-D609-3D63-5EB16EB5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3" y="1028993"/>
            <a:ext cx="8160414" cy="462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F51170-75D3-A9AC-ADF9-47A31D798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16" y="3305387"/>
            <a:ext cx="6025651" cy="30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1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AE1F3-06F6-2038-7A06-E9B981A7A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94725-EA26-5B79-6A71-A85354598571}"/>
              </a:ext>
            </a:extLst>
          </p:cNvPr>
          <p:cNvSpPr/>
          <p:nvPr/>
        </p:nvSpPr>
        <p:spPr>
          <a:xfrm>
            <a:off x="0" y="0"/>
            <a:ext cx="12192000" cy="76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04. </a:t>
            </a:r>
            <a:r>
              <a:rPr lang="fr-FR" dirty="0"/>
              <a:t>Automatisation et déploiement du pipeline (ECR – EC2)</a:t>
            </a:r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BA316-6CB0-F06A-83B9-3812D985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640"/>
          <a:stretch/>
        </p:blipFill>
        <p:spPr>
          <a:xfrm>
            <a:off x="829268" y="1398583"/>
            <a:ext cx="10350441" cy="2296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D9490-898A-7B4A-FE9A-473585DC5D46}"/>
              </a:ext>
            </a:extLst>
          </p:cNvPr>
          <p:cNvSpPr txBox="1"/>
          <p:nvPr/>
        </p:nvSpPr>
        <p:spPr>
          <a:xfrm>
            <a:off x="829268" y="906140"/>
            <a:ext cx="33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err="1">
                <a:solidFill>
                  <a:srgbClr val="156082"/>
                </a:solidFill>
              </a:rPr>
              <a:t>amazon</a:t>
            </a:r>
            <a:r>
              <a:rPr lang="fr-CA" sz="1400" b="1" dirty="0">
                <a:solidFill>
                  <a:srgbClr val="156082"/>
                </a:solidFill>
              </a:rPr>
              <a:t> ECR (</a:t>
            </a:r>
            <a:r>
              <a:rPr lang="fr-CA" sz="1400" b="1" dirty="0" err="1">
                <a:solidFill>
                  <a:srgbClr val="156082"/>
                </a:solidFill>
              </a:rPr>
              <a:t>elastic</a:t>
            </a:r>
            <a:r>
              <a:rPr lang="fr-CA" sz="1400" b="1" dirty="0">
                <a:solidFill>
                  <a:srgbClr val="156082"/>
                </a:solidFill>
              </a:rPr>
              <a:t> container </a:t>
            </a:r>
            <a:r>
              <a:rPr lang="fr-CA" sz="1400" b="1" dirty="0" err="1">
                <a:solidFill>
                  <a:srgbClr val="156082"/>
                </a:solidFill>
              </a:rPr>
              <a:t>registry</a:t>
            </a:r>
            <a:r>
              <a:rPr lang="fr-CA" sz="1400" b="1" dirty="0">
                <a:solidFill>
                  <a:srgbClr val="156082"/>
                </a:solidFill>
              </a:rPr>
              <a:t>)</a:t>
            </a:r>
            <a:br>
              <a:rPr lang="fr-CA" sz="1400" dirty="0"/>
            </a:br>
            <a:r>
              <a:rPr lang="fr-CA" sz="1000" dirty="0"/>
              <a:t>docker hub </a:t>
            </a:r>
            <a:r>
              <a:rPr lang="fr-CA" sz="1000" dirty="0" err="1"/>
              <a:t>priv</a:t>
            </a:r>
            <a:r>
              <a:rPr lang="en-US" sz="1000" dirty="0"/>
              <a:t>é</a:t>
            </a:r>
            <a:endParaRPr lang="fr-CA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9AE43F-4087-40E7-7B74-1837058349BC}"/>
              </a:ext>
            </a:extLst>
          </p:cNvPr>
          <p:cNvSpPr txBox="1"/>
          <p:nvPr/>
        </p:nvSpPr>
        <p:spPr>
          <a:xfrm>
            <a:off x="829268" y="3940418"/>
            <a:ext cx="315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 err="1">
                <a:solidFill>
                  <a:srgbClr val="156082"/>
                </a:solidFill>
              </a:rPr>
              <a:t>amazon</a:t>
            </a:r>
            <a:r>
              <a:rPr lang="fr-CA" sz="1400" b="1" dirty="0">
                <a:solidFill>
                  <a:srgbClr val="156082"/>
                </a:solidFill>
              </a:rPr>
              <a:t> EC2 (</a:t>
            </a:r>
            <a:r>
              <a:rPr lang="fr-CA" sz="1400" b="1" dirty="0" err="1">
                <a:solidFill>
                  <a:srgbClr val="156082"/>
                </a:solidFill>
              </a:rPr>
              <a:t>elastic</a:t>
            </a:r>
            <a:r>
              <a:rPr lang="fr-CA" sz="1400" b="1" dirty="0">
                <a:solidFill>
                  <a:srgbClr val="156082"/>
                </a:solidFill>
              </a:rPr>
              <a:t> </a:t>
            </a:r>
            <a:r>
              <a:rPr lang="fr-CA" sz="1400" b="1" dirty="0" err="1">
                <a:solidFill>
                  <a:srgbClr val="156082"/>
                </a:solidFill>
              </a:rPr>
              <a:t>compute</a:t>
            </a:r>
            <a:r>
              <a:rPr lang="fr-CA" sz="1400" b="1" dirty="0">
                <a:solidFill>
                  <a:srgbClr val="156082"/>
                </a:solidFill>
              </a:rPr>
              <a:t> cloud)</a:t>
            </a:r>
            <a:br>
              <a:rPr lang="fr-CA" sz="1400" b="1" dirty="0">
                <a:solidFill>
                  <a:srgbClr val="156082"/>
                </a:solidFill>
              </a:rPr>
            </a:br>
            <a:r>
              <a:rPr lang="fr-CA" sz="1000" dirty="0"/>
              <a:t>instances virtuelles pour déployer les images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517E8-93FB-8128-5950-4439BF51E7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9119"/>
          <a:stretch/>
        </p:blipFill>
        <p:spPr>
          <a:xfrm>
            <a:off x="829268" y="4432861"/>
            <a:ext cx="10350441" cy="219168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CC48520-8E92-D735-60AD-705C3315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B3F64-3FFE-43DE-AC4F-4602FB7C974A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9653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3BEC5BFAA8314DAD366F4737D749D0" ma:contentTypeVersion="14" ma:contentTypeDescription="Crée un document." ma:contentTypeScope="" ma:versionID="be8d1d277811798fcc7469f9af5c2ce2">
  <xsd:schema xmlns:xsd="http://www.w3.org/2001/XMLSchema" xmlns:xs="http://www.w3.org/2001/XMLSchema" xmlns:p="http://schemas.microsoft.com/office/2006/metadata/properties" xmlns:ns3="d0ff369a-2dff-44fd-a424-ff948ba54447" xmlns:ns4="b27f5382-e66b-4c9f-8fe1-45b04db33018" targetNamespace="http://schemas.microsoft.com/office/2006/metadata/properties" ma:root="true" ma:fieldsID="c3aab960b9eb2d4d877f1d2eacbb3af6" ns3:_="" ns4:_="">
    <xsd:import namespace="d0ff369a-2dff-44fd-a424-ff948ba54447"/>
    <xsd:import namespace="b27f5382-e66b-4c9f-8fe1-45b04db330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ff369a-2dff-44fd-a424-ff948ba544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7f5382-e66b-4c9f-8fe1-45b04db3301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ff369a-2dff-44fd-a424-ff948ba544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CFF41B-6A79-46D4-B027-1B162D48BD51}">
  <ds:schemaRefs>
    <ds:schemaRef ds:uri="b27f5382-e66b-4c9f-8fe1-45b04db33018"/>
    <ds:schemaRef ds:uri="d0ff369a-2dff-44fd-a424-ff948ba544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CF3D15-EA4E-464F-9E97-0BD3E8B4618B}">
  <ds:schemaRefs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b27f5382-e66b-4c9f-8fe1-45b04db33018"/>
    <ds:schemaRef ds:uri="d0ff369a-2dff-44fd-a424-ff948ba5444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F4FAD70-0B25-4525-9939-C4E4D35017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1171</Words>
  <Application>Microsoft Office PowerPoint</Application>
  <PresentationFormat>Widescreen</PresentationFormat>
  <Paragraphs>141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Maintenance predictive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Teruya Silva, Ray Dante</dc:creator>
  <cp:lastModifiedBy>Teruya Silva, Ray Dante</cp:lastModifiedBy>
  <cp:revision>3</cp:revision>
  <dcterms:created xsi:type="dcterms:W3CDTF">2025-02-26T19:59:00Z</dcterms:created>
  <dcterms:modified xsi:type="dcterms:W3CDTF">2025-02-27T21:48:15Z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615819-ba40-4aaf-a034-39fd1d37cddf_Enabled">
    <vt:lpwstr>true</vt:lpwstr>
  </property>
  <property fmtid="{D5CDD505-2E9C-101B-9397-08002B2CF9AE}" pid="3" name="MSIP_Label_6b615819-ba40-4aaf-a034-39fd1d37cddf_SetDate">
    <vt:lpwstr>2025-02-26T20:25:25Z</vt:lpwstr>
  </property>
  <property fmtid="{D5CDD505-2E9C-101B-9397-08002B2CF9AE}" pid="4" name="MSIP_Label_6b615819-ba40-4aaf-a034-39fd1d37cddf_Method">
    <vt:lpwstr>Standard</vt:lpwstr>
  </property>
  <property fmtid="{D5CDD505-2E9C-101B-9397-08002B2CF9AE}" pid="5" name="MSIP_Label_6b615819-ba40-4aaf-a034-39fd1d37cddf_Name">
    <vt:lpwstr>defa4170-0d19-0005-0004-bc88714345d2</vt:lpwstr>
  </property>
  <property fmtid="{D5CDD505-2E9C-101B-9397-08002B2CF9AE}" pid="6" name="MSIP_Label_6b615819-ba40-4aaf-a034-39fd1d37cddf_SiteId">
    <vt:lpwstr>f9182dd7-4234-41fb-9e9c-dd20d493b548</vt:lpwstr>
  </property>
  <property fmtid="{D5CDD505-2E9C-101B-9397-08002B2CF9AE}" pid="7" name="MSIP_Label_6b615819-ba40-4aaf-a034-39fd1d37cddf_ActionId">
    <vt:lpwstr>847b5eda-baa3-42aa-b731-0ee483cccddd</vt:lpwstr>
  </property>
  <property fmtid="{D5CDD505-2E9C-101B-9397-08002B2CF9AE}" pid="8" name="MSIP_Label_6b615819-ba40-4aaf-a034-39fd1d37cddf_ContentBits">
    <vt:lpwstr>0</vt:lpwstr>
  </property>
  <property fmtid="{D5CDD505-2E9C-101B-9397-08002B2CF9AE}" pid="9" name="MSIP_Label_6b615819-ba40-4aaf-a034-39fd1d37cddf_Tag">
    <vt:lpwstr>10, 3, 0, 1</vt:lpwstr>
  </property>
  <property fmtid="{D5CDD505-2E9C-101B-9397-08002B2CF9AE}" pid="10" name="ContentTypeId">
    <vt:lpwstr>0x010100F93BEC5BFAA8314DAD366F4737D749D0</vt:lpwstr>
  </property>
</Properties>
</file>